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notesSlides/notesSlide2.xml" ContentType="application/vnd.openxmlformats-officedocument.presentationml.notesSlide+xml"/>
  <Override PartName="/ppt/tags/tag12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7" r:id="rId2"/>
    <p:sldMasterId id="2147485257" r:id="rId3"/>
    <p:sldMasterId id="2147485327" r:id="rId4"/>
  </p:sldMasterIdLst>
  <p:notesMasterIdLst>
    <p:notesMasterId r:id="rId8"/>
  </p:notesMasterIdLst>
  <p:handoutMasterIdLst>
    <p:handoutMasterId r:id="rId9"/>
  </p:handoutMasterIdLst>
  <p:sldIdLst>
    <p:sldId id="2146847260" r:id="rId5"/>
    <p:sldId id="2146847267" r:id="rId6"/>
    <p:sldId id="2146847268" r:id="rId7"/>
  </p:sldIdLst>
  <p:sldSz cx="12192000" cy="6858000"/>
  <p:notesSz cx="6950075" cy="9236075"/>
  <p:custShowLst>
    <p:custShow name="Format Guide Workshop" id="0">
      <p:sldLst/>
    </p:custShow>
  </p:custShowLst>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DEE280DE-E799-4753-9615-61FC5BA116BE}">
          <p14:sldIdLst>
            <p14:sldId id="2146847260"/>
            <p14:sldId id="2146847267"/>
            <p14:sldId id="2146847268"/>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B6A"/>
    <a:srgbClr val="818787"/>
    <a:srgbClr val="676067"/>
    <a:srgbClr val="AA8A90"/>
    <a:srgbClr val="9D9A9C"/>
    <a:srgbClr val="292929"/>
    <a:srgbClr val="575757"/>
    <a:srgbClr val="6E6F73"/>
    <a:srgbClr val="9A9A9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32" autoAdjust="0"/>
    <p:restoredTop sz="94162" autoAdjust="0"/>
  </p:normalViewPr>
  <p:slideViewPr>
    <p:cSldViewPr snapToGrid="0">
      <p:cViewPr varScale="1">
        <p:scale>
          <a:sx n="69" d="100"/>
          <a:sy n="69" d="100"/>
        </p:scale>
        <p:origin x="48" y="60"/>
      </p:cViewPr>
      <p:guideLst>
        <p:guide orient="horz" pos="2160"/>
        <p:guide pos="381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7/2/2024</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7/2/2024</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848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55957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94678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7.xml"/><Relationship Id="rId7" Type="http://schemas.openxmlformats.org/officeDocument/2006/relationships/oleObject" Target="../embeddings/oleObject27.bin"/><Relationship Id="rId2" Type="http://schemas.openxmlformats.org/officeDocument/2006/relationships/tags" Target="../tags/tag46.xml"/><Relationship Id="rId1" Type="http://schemas.openxmlformats.org/officeDocument/2006/relationships/vmlDrawing" Target="../drawings/vmlDrawing27.vml"/><Relationship Id="rId6" Type="http://schemas.openxmlformats.org/officeDocument/2006/relationships/slideMaster" Target="../slideMasters/slideMaster2.xml"/><Relationship Id="rId5" Type="http://schemas.openxmlformats.org/officeDocument/2006/relationships/tags" Target="../tags/tag49.xml"/><Relationship Id="rId10" Type="http://schemas.openxmlformats.org/officeDocument/2006/relationships/image" Target="../media/image4.jpg"/><Relationship Id="rId4" Type="http://schemas.openxmlformats.org/officeDocument/2006/relationships/tags" Target="../tags/tag48.xml"/><Relationship Id="rId9"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2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3.xml"/><Relationship Id="rId7" Type="http://schemas.openxmlformats.org/officeDocument/2006/relationships/image" Target="../media/image2.emf"/><Relationship Id="rId2" Type="http://schemas.openxmlformats.org/officeDocument/2006/relationships/tags" Target="../tags/tag52.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slideMaster" Target="../slideMasters/slideMaster2.xml"/><Relationship Id="rId4" Type="http://schemas.openxmlformats.org/officeDocument/2006/relationships/tags" Target="../tags/tag5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3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3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1.bin"/></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9.xml"/><Relationship Id="rId1" Type="http://schemas.openxmlformats.org/officeDocument/2006/relationships/vmlDrawing" Target="../drawings/vmlDrawing4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jpg"/><Relationship Id="rId2" Type="http://schemas.openxmlformats.org/officeDocument/2006/relationships/tags" Target="../tags/tag70.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2.xml"/><Relationship Id="rId4" Type="http://schemas.openxmlformats.org/officeDocument/2006/relationships/image" Target="../media/image4.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vmlDrawing" Target="../drawings/vmlDrawing44.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vmlDrawing" Target="../drawings/vmlDrawing45.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45.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4.jp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9.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6.xml"/><Relationship Id="rId1" Type="http://schemas.openxmlformats.org/officeDocument/2006/relationships/vmlDrawing" Target="../drawings/vmlDrawing5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vmlDrawing" Target="../drawings/vmlDrawing5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vmlDrawing" Target="../drawings/vmlDrawing56.vml"/><Relationship Id="rId5" Type="http://schemas.openxmlformats.org/officeDocument/2006/relationships/image" Target="../media/image12.emf"/><Relationship Id="rId4" Type="http://schemas.openxmlformats.org/officeDocument/2006/relationships/oleObject" Target="../embeddings/oleObject56.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9.xml"/><Relationship Id="rId1" Type="http://schemas.openxmlformats.org/officeDocument/2006/relationships/vmlDrawing" Target="../drawings/vmlDrawing5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2.xml"/><Relationship Id="rId7" Type="http://schemas.openxmlformats.org/officeDocument/2006/relationships/image" Target="../media/image2.emf"/><Relationship Id="rId2" Type="http://schemas.openxmlformats.org/officeDocument/2006/relationships/tags" Target="../tags/tag91.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4.xml"/><Relationship Id="rId4" Type="http://schemas.openxmlformats.org/officeDocument/2006/relationships/tags" Target="../tags/tag93.xml"/><Relationship Id="rId9" Type="http://schemas.openxmlformats.org/officeDocument/2006/relationships/image" Target="../media/image10.jpg"/></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60.vml"/><Relationship Id="rId6" Type="http://schemas.openxmlformats.org/officeDocument/2006/relationships/image" Target="../media/image2.emf"/><Relationship Id="rId5" Type="http://schemas.openxmlformats.org/officeDocument/2006/relationships/oleObject" Target="../embeddings/oleObject60.bin"/><Relationship Id="rId4"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6.xml"/><Relationship Id="rId1" Type="http://schemas.openxmlformats.org/officeDocument/2006/relationships/vmlDrawing" Target="../drawings/vmlDrawing6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61.bin"/></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6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62.bin"/></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99.xml"/><Relationship Id="rId7" Type="http://schemas.openxmlformats.org/officeDocument/2006/relationships/image" Target="../media/image2.emf"/><Relationship Id="rId2" Type="http://schemas.openxmlformats.org/officeDocument/2006/relationships/tags" Target="../tags/tag9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4.xml"/><Relationship Id="rId4" Type="http://schemas.openxmlformats.org/officeDocument/2006/relationships/tags" Target="../tags/tag10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2.xml"/><Relationship Id="rId7" Type="http://schemas.openxmlformats.org/officeDocument/2006/relationships/oleObject" Target="../embeddings/oleObject64.bin"/><Relationship Id="rId2" Type="http://schemas.openxmlformats.org/officeDocument/2006/relationships/tags" Target="../tags/tag101.xml"/><Relationship Id="rId1" Type="http://schemas.openxmlformats.org/officeDocument/2006/relationships/vmlDrawing" Target="../drawings/vmlDrawing64.vml"/><Relationship Id="rId6" Type="http://schemas.openxmlformats.org/officeDocument/2006/relationships/slideMaster" Target="../slideMasters/slideMaster4.xml"/><Relationship Id="rId5" Type="http://schemas.openxmlformats.org/officeDocument/2006/relationships/tags" Target="../tags/tag104.xml"/><Relationship Id="rId10" Type="http://schemas.openxmlformats.org/officeDocument/2006/relationships/image" Target="../media/image4.jpg"/><Relationship Id="rId4" Type="http://schemas.openxmlformats.org/officeDocument/2006/relationships/tags" Target="../tags/tag103.xml"/><Relationship Id="rId9"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vmlDrawing" Target="../drawings/vmlDrawing65.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5.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8.xml"/><Relationship Id="rId7" Type="http://schemas.openxmlformats.org/officeDocument/2006/relationships/image" Target="../media/image2.emf"/><Relationship Id="rId2" Type="http://schemas.openxmlformats.org/officeDocument/2006/relationships/tags" Target="../tags/tag107.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slideMaster" Target="../slideMasters/slideMaster4.xml"/><Relationship Id="rId4" Type="http://schemas.openxmlformats.org/officeDocument/2006/relationships/tags" Target="../tags/tag10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2.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3.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vmlDrawing" Target="../drawings/vmlDrawing7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7.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8.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9.xml"/><Relationship Id="rId1" Type="http://schemas.openxmlformats.org/officeDocument/2006/relationships/vmlDrawing" Target="../drawings/vmlDrawing7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7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jp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5.xml"/><Relationship Id="rId7" Type="http://schemas.openxmlformats.org/officeDocument/2006/relationships/oleObject" Target="../embeddings/oleObject7.bin"/><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17.xml"/><Relationship Id="rId10" Type="http://schemas.openxmlformats.org/officeDocument/2006/relationships/image" Target="../media/image4.jpg"/><Relationship Id="rId4" Type="http://schemas.openxmlformats.org/officeDocument/2006/relationships/tags" Target="../tags/tag16.xml"/><Relationship Id="rId9"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38.xml"/><Relationship Id="rId9"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2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4.xml"/><Relationship Id="rId7" Type="http://schemas.openxmlformats.org/officeDocument/2006/relationships/image" Target="../media/image2.emf"/><Relationship Id="rId2" Type="http://schemas.openxmlformats.org/officeDocument/2006/relationships/tags" Target="../tags/tag43.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2.xml"/><Relationship Id="rId4" Type="http://schemas.openxmlformats.org/officeDocument/2006/relationships/tags" Target="../tags/tag4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6"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94577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6"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586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7628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923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535231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0825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55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1151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9232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2783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4624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2444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37338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677701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90"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6065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44614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39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9273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4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0902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37198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83556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6922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4"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0933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242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8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7723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829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3816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18852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38"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934669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4201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6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96865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766321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44912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1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610656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5159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70200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8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7460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96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3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83012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5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916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0"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71902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32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4512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9281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1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53616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061760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5551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2215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5114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11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9055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02"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1371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7777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5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02783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81268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8224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6"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63677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5411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3781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98817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19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50"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6" name="Group 15"/>
          <p:cNvGrpSpPr>
            <a:grpSpLocks noChangeAspect="1"/>
          </p:cNvGrpSpPr>
          <p:nvPr userDrawn="1"/>
        </p:nvGrpSpPr>
        <p:grpSpPr>
          <a:xfrm>
            <a:off x="2658996" y="2958991"/>
            <a:ext cx="4069080" cy="864017"/>
            <a:chOff x="1129804" y="1125068"/>
            <a:chExt cx="2344427" cy="497809"/>
          </a:xfrm>
        </p:grpSpPr>
        <p:sp>
          <p:nvSpPr>
            <p:cNvPr id="19"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7590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0686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739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39586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52762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590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94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42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2866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2178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0868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8139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73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94430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74"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9234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4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83918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17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0915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44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36527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5050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7488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98"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429384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8122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3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28166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17286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45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22"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0" name="Group 9"/>
          <p:cNvGrpSpPr>
            <a:grpSpLocks noChangeAspect="1"/>
          </p:cNvGrpSpPr>
          <p:nvPr userDrawn="1"/>
        </p:nvGrpSpPr>
        <p:grpSpPr>
          <a:xfrm>
            <a:off x="2658996" y="2958991"/>
            <a:ext cx="4069080" cy="864017"/>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042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3744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340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7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277795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9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28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7085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364851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880539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116751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0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6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4" hasCustomPrompt="1"/>
          </p:nvPr>
        </p:nvSpPr>
        <p:spPr>
          <a:xfrm>
            <a:off x="633414" y="2084386"/>
            <a:ext cx="10931525" cy="1244956"/>
          </a:xfrm>
        </p:spPr>
        <p:txBody>
          <a:bodyPr>
            <a:spAutoFit/>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a:xfrm>
            <a:off x="9677401" y="6312705"/>
            <a:ext cx="1482051" cy="246219"/>
          </a:xfrm>
          <a:prstGeom prst="rect">
            <a:avLst/>
          </a:prstGeom>
        </p:spPr>
        <p:txBody>
          <a:bodyPr lIns="91438" tIns="45719" rIns="91438" bIns="45719"/>
          <a:lstStyle/>
          <a:p>
            <a:endParaRPr lang="en-US" dirty="0"/>
          </a:p>
        </p:txBody>
      </p:sp>
      <p:sp>
        <p:nvSpPr>
          <p:cNvPr id="4" name="Footer Placeholder 3"/>
          <p:cNvSpPr>
            <a:spLocks noGrp="1"/>
          </p:cNvSpPr>
          <p:nvPr>
            <p:ph type="ftr" sz="quarter" idx="16"/>
          </p:nvPr>
        </p:nvSpPr>
        <p:spPr>
          <a:xfrm rot="16200000">
            <a:off x="10558564" y="5107293"/>
            <a:ext cx="2743200" cy="107723"/>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89804449"/>
      </p:ext>
    </p:extLst>
  </p:cSld>
  <p:clrMapOvr>
    <a:masterClrMapping/>
  </p:clrMapOvr>
  <p:transition spd="med">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8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prstClr val="white"/>
                </a:solidFill>
                <a:sym typeface="Trebuchet MS" panose="020B0603020202020204" pitchFamily="34" charset="0"/>
              </a:rPr>
              <a:t>Copyright © 2020 by Boston Consulting Group. All rights reserved.</a:t>
            </a:r>
            <a:endParaRPr lang="en-US" sz="700" dirty="0">
              <a:solidFill>
                <a:prstClr val="white"/>
              </a:solidFill>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14803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89786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4"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15472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918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77414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1137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62374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0349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13136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119358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760135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209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169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1645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4"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4613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25746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82"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1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429001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94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32221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4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5577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85010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1877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41326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06"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02732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7630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2248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8122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961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39720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30"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5953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710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83698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54"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8172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64162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9762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6977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782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2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817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27342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960634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2418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343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80965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94543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78"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29214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8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40930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5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39675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72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4288980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591892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2541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1426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02"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76736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1555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37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8850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2876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31703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7742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26"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348764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1878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5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901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18757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7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188612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69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1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8"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0076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4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409346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6359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05615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64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3908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32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16602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2"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A5B3B33-0D9D-4D2C-9C8E-4F63FA97697D}"/>
              </a:ext>
            </a:extLst>
          </p:cNvPr>
          <p:cNvPicPr>
            <a:picLocks noChangeAspect="1"/>
          </p:cNvPicPr>
          <p:nvPr userDrawn="1"/>
        </p:nvPicPr>
        <p:blipFill rotWithShape="1">
          <a:blip r:embed="rId7"/>
          <a:srcRect t="7806" b="7806"/>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73632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6"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10"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4"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8"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8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0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3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dark gra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8" name="think-cell Slide" r:id="rId4" imgW="352" imgH="355" progId="TCLayout.ActiveDocument.1">
                  <p:embed/>
                </p:oleObj>
              </mc:Choice>
              <mc:Fallback>
                <p:oleObj name="think-cell Slide" r:id="rId4" imgW="352" imgH="355"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a:t>
            </a:fld>
            <a:endParaRPr lang="en-US" sz="1000" dirty="0">
              <a:solidFill>
                <a:prstClr val="white"/>
              </a:solidFill>
              <a:sym typeface="+mn-lt"/>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mn-lt"/>
              </a:rPr>
              <a:t>Copyright © 2020 by Boston Consulting Group. All rights reserved.</a:t>
            </a:r>
          </a:p>
        </p:txBody>
      </p:sp>
    </p:spTree>
    <p:extLst>
      <p:ext uri="{BB962C8B-B14F-4D97-AF65-F5344CB8AC3E}">
        <p14:creationId xmlns:p14="http://schemas.microsoft.com/office/powerpoint/2010/main" val="95457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Arial"/>
                <a:cs typeface="Arial"/>
              </a:defRPr>
            </a:lvl1pPr>
          </a:lstStyle>
          <a:p>
            <a:endParaRPr/>
          </a:p>
        </p:txBody>
      </p:sp>
      <p:sp>
        <p:nvSpPr>
          <p:cNvPr id="3" name="Holder 3"/>
          <p:cNvSpPr>
            <a:spLocks noGrp="1"/>
          </p:cNvSpPr>
          <p:nvPr>
            <p:ph sz="half" idx="2"/>
          </p:nvPr>
        </p:nvSpPr>
        <p:spPr>
          <a:xfrm>
            <a:off x="609600" y="1577340"/>
            <a:ext cx="5303520" cy="1876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876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9080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04019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6"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29222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80948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7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4563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625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4868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8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8029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4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14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45204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3564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57722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2832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8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5047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68854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94"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53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25310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45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3723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3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3915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008887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533406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822664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18"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9821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440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747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4379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84069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434863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42"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35953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074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oleObject" Target="../embeddings/oleObject1.bin"/><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vmlDrawing" Target="../drawings/vmlDrawing1.v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6.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5" Type="http://schemas.openxmlformats.org/officeDocument/2006/relationships/slideLayout" Target="../slideLayouts/slideLayout75.xml"/><Relationship Id="rId61" Type="http://schemas.openxmlformats.org/officeDocument/2006/relationships/slideLayout" Target="../slideLayouts/slideLayout131.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theme" Target="../theme/theme2.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oleObject" Target="../embeddings/oleObject21.bin"/><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vmlDrawing" Target="../drawings/vmlDrawing21.v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 Type="http://schemas.openxmlformats.org/officeDocument/2006/relationships/slideLayout" Target="../slideLayouts/slideLayout77.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4.xml"/><Relationship Id="rId21" Type="http://schemas.openxmlformats.org/officeDocument/2006/relationships/slideLayout" Target="../slideLayouts/slideLayout159.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74" Type="http://schemas.openxmlformats.org/officeDocument/2006/relationships/image" Target="../media/image1.emf"/><Relationship Id="rId5" Type="http://schemas.openxmlformats.org/officeDocument/2006/relationships/slideLayout" Target="../slideLayouts/slideLayout143.xml"/><Relationship Id="rId61" Type="http://schemas.openxmlformats.org/officeDocument/2006/relationships/slideLayout" Target="../slideLayouts/slideLayout199.xml"/><Relationship Id="rId19" Type="http://schemas.openxmlformats.org/officeDocument/2006/relationships/slideLayout" Target="../slideLayouts/slideLayout15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tags" Target="../tags/tag6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theme" Target="../theme/theme3.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10" Type="http://schemas.openxmlformats.org/officeDocument/2006/relationships/slideLayout" Target="../slideLayouts/slideLayout148.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oleObject" Target="../embeddings/oleObject40.bin"/><Relationship Id="rId4" Type="http://schemas.openxmlformats.org/officeDocument/2006/relationships/slideLayout" Target="../slideLayouts/slideLayout142.xml"/><Relationship Id="rId9" Type="http://schemas.openxmlformats.org/officeDocument/2006/relationships/slideLayout" Target="../slideLayouts/slideLayout147.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9" Type="http://schemas.openxmlformats.org/officeDocument/2006/relationships/slideLayout" Target="../slideLayouts/slideLayout177.xml"/><Relationship Id="rId34" Type="http://schemas.openxmlformats.org/officeDocument/2006/relationships/slideLayout" Target="../slideLayouts/slideLayout172.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7" Type="http://schemas.openxmlformats.org/officeDocument/2006/relationships/slideLayout" Target="../slideLayouts/slideLayout145.xml"/><Relationship Id="rId71" Type="http://schemas.openxmlformats.org/officeDocument/2006/relationships/vmlDrawing" Target="../drawings/vmlDrawing40.v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image" Target="../media/image1.emf"/><Relationship Id="rId5" Type="http://schemas.openxmlformats.org/officeDocument/2006/relationships/slideLayout" Target="../slideLayouts/slideLayout212.xml"/><Relationship Id="rId61" Type="http://schemas.openxmlformats.org/officeDocument/2006/relationships/slideLayout" Target="../slideLayouts/slideLayout268.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tags" Target="../tags/tag90.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4.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oleObject" Target="../embeddings/oleObject58.bin"/><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7" Type="http://schemas.openxmlformats.org/officeDocument/2006/relationships/slideLayout" Target="../slideLayouts/slideLayout214.xml"/><Relationship Id="rId71" Type="http://schemas.openxmlformats.org/officeDocument/2006/relationships/vmlDrawing" Target="../drawings/vmlDrawing5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3"/>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2" name="think-cell Slide" r:id="rId74" imgW="270" imgH="270" progId="TCLayout.ActiveDocument.1">
                  <p:embed/>
                </p:oleObj>
              </mc:Choice>
              <mc:Fallback>
                <p:oleObj name="think-cell Slide" r:id="rId74" imgW="270" imgH="270" progId="TCLayout.ActiveDocument.1">
                  <p:embed/>
                  <p:pic>
                    <p:nvPicPr>
                      <p:cNvPr id="0" name=""/>
                      <p:cNvPicPr/>
                      <p:nvPr/>
                    </p:nvPicPr>
                    <p:blipFill>
                      <a:blip r:embed="rId75"/>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25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6" r:id="rId69"/>
    <p:sldLayoutId id="2147485398" r:id="rId7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3038978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22"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823569816"/>
      </p:ext>
    </p:extLst>
  </p:cSld>
  <p:clrMap bg1="lt1" tx1="dk1" bg2="lt2" tx2="dk2" accent1="accent1" accent2="accent2" accent3="accent3" accent4="accent4" accent5="accent5" accent6="accent6" hlink="hlink" folHlink="folHlink"/>
  <p:sldLayoutIdLst>
    <p:sldLayoutId id="2147485188" r:id="rId1"/>
    <p:sldLayoutId id="2147485189" r:id="rId2"/>
    <p:sldLayoutId id="2147485190" r:id="rId3"/>
    <p:sldLayoutId id="2147485191" r:id="rId4"/>
    <p:sldLayoutId id="2147485192" r:id="rId5"/>
    <p:sldLayoutId id="2147485193" r:id="rId6"/>
    <p:sldLayoutId id="2147485194" r:id="rId7"/>
    <p:sldLayoutId id="2147485195" r:id="rId8"/>
    <p:sldLayoutId id="2147485196" r:id="rId9"/>
    <p:sldLayoutId id="2147485197" r:id="rId10"/>
    <p:sldLayoutId id="2147485198" r:id="rId11"/>
    <p:sldLayoutId id="2147485199" r:id="rId12"/>
    <p:sldLayoutId id="2147485200" r:id="rId13"/>
    <p:sldLayoutId id="2147485201" r:id="rId14"/>
    <p:sldLayoutId id="2147485202" r:id="rId15"/>
    <p:sldLayoutId id="2147485203" r:id="rId16"/>
    <p:sldLayoutId id="2147485204" r:id="rId17"/>
    <p:sldLayoutId id="2147485205" r:id="rId18"/>
    <p:sldLayoutId id="2147485206" r:id="rId19"/>
    <p:sldLayoutId id="2147485207" r:id="rId20"/>
    <p:sldLayoutId id="2147485208" r:id="rId21"/>
    <p:sldLayoutId id="2147485209" r:id="rId22"/>
    <p:sldLayoutId id="2147485210" r:id="rId23"/>
    <p:sldLayoutId id="2147485211" r:id="rId24"/>
    <p:sldLayoutId id="2147485212" r:id="rId25"/>
    <p:sldLayoutId id="2147485213" r:id="rId26"/>
    <p:sldLayoutId id="2147485214" r:id="rId27"/>
    <p:sldLayoutId id="2147485215" r:id="rId28"/>
    <p:sldLayoutId id="2147485216" r:id="rId29"/>
    <p:sldLayoutId id="2147485217" r:id="rId30"/>
    <p:sldLayoutId id="2147485218" r:id="rId31"/>
    <p:sldLayoutId id="2147485219" r:id="rId32"/>
    <p:sldLayoutId id="2147485220" r:id="rId33"/>
    <p:sldLayoutId id="2147485221" r:id="rId34"/>
    <p:sldLayoutId id="2147485222" r:id="rId35"/>
    <p:sldLayoutId id="2147485223" r:id="rId36"/>
    <p:sldLayoutId id="2147485224" r:id="rId37"/>
    <p:sldLayoutId id="2147485225" r:id="rId38"/>
    <p:sldLayoutId id="2147485226" r:id="rId39"/>
    <p:sldLayoutId id="2147485227" r:id="rId40"/>
    <p:sldLayoutId id="2147485228" r:id="rId41"/>
    <p:sldLayoutId id="2147485229" r:id="rId42"/>
    <p:sldLayoutId id="2147485230" r:id="rId43"/>
    <p:sldLayoutId id="2147485231" r:id="rId44"/>
    <p:sldLayoutId id="2147485232" r:id="rId45"/>
    <p:sldLayoutId id="2147485233" r:id="rId46"/>
    <p:sldLayoutId id="2147485234" r:id="rId47"/>
    <p:sldLayoutId id="2147485235" r:id="rId48"/>
    <p:sldLayoutId id="2147485236" r:id="rId49"/>
    <p:sldLayoutId id="2147485237" r:id="rId50"/>
    <p:sldLayoutId id="2147485238" r:id="rId51"/>
    <p:sldLayoutId id="2147485239" r:id="rId52"/>
    <p:sldLayoutId id="2147485240" r:id="rId53"/>
    <p:sldLayoutId id="2147485241" r:id="rId54"/>
    <p:sldLayoutId id="2147485242" r:id="rId55"/>
    <p:sldLayoutId id="2147485243" r:id="rId56"/>
    <p:sldLayoutId id="2147485244" r:id="rId57"/>
    <p:sldLayoutId id="2147485245" r:id="rId58"/>
    <p:sldLayoutId id="2147485246" r:id="rId59"/>
    <p:sldLayoutId id="2147485247" r:id="rId60"/>
    <p:sldLayoutId id="2147485248" r:id="rId61"/>
    <p:sldLayoutId id="2147485249" r:id="rId62"/>
    <p:sldLayoutId id="2147485250" r:id="rId63"/>
    <p:sldLayoutId id="2147485251" r:id="rId64"/>
    <p:sldLayoutId id="2147485252" r:id="rId65"/>
    <p:sldLayoutId id="2147485253" r:id="rId66"/>
    <p:sldLayoutId id="2147485254" r:id="rId67"/>
    <p:sldLayoutId id="214748525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8"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01281631"/>
      </p:ext>
    </p:extLst>
  </p:cSld>
  <p:clrMap bg1="lt1" tx1="dk1" bg2="lt2" tx2="dk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 id="2147485322" r:id="rId65"/>
    <p:sldLayoutId id="2147485323" r:id="rId66"/>
    <p:sldLayoutId id="2147485324" r:id="rId67"/>
    <p:sldLayoutId id="2147485325" r:id="rId68"/>
    <p:sldLayoutId id="214748532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738652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10"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969285864"/>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 id="2147485364" r:id="rId37"/>
    <p:sldLayoutId id="2147485365" r:id="rId38"/>
    <p:sldLayoutId id="2147485366" r:id="rId39"/>
    <p:sldLayoutId id="2147485367" r:id="rId40"/>
    <p:sldLayoutId id="2147485368" r:id="rId41"/>
    <p:sldLayoutId id="2147485369" r:id="rId42"/>
    <p:sldLayoutId id="2147485370" r:id="rId43"/>
    <p:sldLayoutId id="2147485371" r:id="rId44"/>
    <p:sldLayoutId id="2147485372" r:id="rId45"/>
    <p:sldLayoutId id="2147485373" r:id="rId46"/>
    <p:sldLayoutId id="2147485374" r:id="rId47"/>
    <p:sldLayoutId id="2147485375" r:id="rId48"/>
    <p:sldLayoutId id="2147485376" r:id="rId49"/>
    <p:sldLayoutId id="2147485377" r:id="rId50"/>
    <p:sldLayoutId id="2147485378" r:id="rId51"/>
    <p:sldLayoutId id="2147485379" r:id="rId52"/>
    <p:sldLayoutId id="2147485380" r:id="rId53"/>
    <p:sldLayoutId id="2147485381" r:id="rId54"/>
    <p:sldLayoutId id="2147485382" r:id="rId55"/>
    <p:sldLayoutId id="2147485383" r:id="rId56"/>
    <p:sldLayoutId id="2147485384" r:id="rId57"/>
    <p:sldLayoutId id="2147485385" r:id="rId58"/>
    <p:sldLayoutId id="2147485386" r:id="rId59"/>
    <p:sldLayoutId id="2147485387" r:id="rId60"/>
    <p:sldLayoutId id="2147485388" r:id="rId61"/>
    <p:sldLayoutId id="2147485389" r:id="rId62"/>
    <p:sldLayoutId id="2147485390" r:id="rId63"/>
    <p:sldLayoutId id="2147485391" r:id="rId64"/>
    <p:sldLayoutId id="2147485392" r:id="rId65"/>
    <p:sldLayoutId id="2147485393" r:id="rId66"/>
    <p:sldLayoutId id="2147485394" r:id="rId67"/>
    <p:sldLayoutId id="2147485395" r:id="rId68"/>
    <p:sldLayoutId id="214748539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1.xml"/><Relationship Id="rId1" Type="http://schemas.openxmlformats.org/officeDocument/2006/relationships/vmlDrawing" Target="../drawings/vmlDrawing77.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2.xml"/><Relationship Id="rId1" Type="http://schemas.openxmlformats.org/officeDocument/2006/relationships/vmlDrawing" Target="../drawings/vmlDrawing78.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3.xml"/><Relationship Id="rId1" Type="http://schemas.openxmlformats.org/officeDocument/2006/relationships/vmlDrawing" Target="../drawings/vmlDrawing79.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extLst>
              <p:ext uri="{D42A27DB-BD31-4B8C-83A1-F6EECF244321}">
                <p14:modId xmlns:p14="http://schemas.microsoft.com/office/powerpoint/2010/main" val="142235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69"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445627" y="284955"/>
            <a:ext cx="10933350" cy="609398"/>
          </a:xfrm>
        </p:spPr>
        <p:txBody>
          <a:bodyPr vert="horz"/>
          <a:lstStyle/>
          <a:p>
            <a:r>
              <a:rPr lang="en-US" sz="2800" dirty="0">
                <a:solidFill>
                  <a:schemeClr val="tx2"/>
                </a:solidFill>
                <a:cs typeface="Arial"/>
              </a:rPr>
              <a:t>Summary of Upstream / Downstream Emissions</a:t>
            </a:r>
            <a:br>
              <a:rPr lang="en-US" sz="2800" dirty="0">
                <a:solidFill>
                  <a:schemeClr val="tx2"/>
                </a:solidFill>
                <a:cs typeface="Arial"/>
              </a:rPr>
            </a:b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graphicFrame>
        <p:nvGraphicFramePr>
          <p:cNvPr id="7" name="Table 6">
            <a:extLst>
              <a:ext uri="{FF2B5EF4-FFF2-40B4-BE49-F238E27FC236}">
                <a16:creationId xmlns:a16="http://schemas.microsoft.com/office/drawing/2014/main" id="{6CF47180-DE56-654C-82AB-1F9CAE0F7A67}"/>
              </a:ext>
            </a:extLst>
          </p:cNvPr>
          <p:cNvGraphicFramePr>
            <a:graphicFrameLocks noGrp="1"/>
          </p:cNvGraphicFramePr>
          <p:nvPr>
            <p:extLst>
              <p:ext uri="{D42A27DB-BD31-4B8C-83A1-F6EECF244321}">
                <p14:modId xmlns:p14="http://schemas.microsoft.com/office/powerpoint/2010/main" val="3809792881"/>
              </p:ext>
            </p:extLst>
          </p:nvPr>
        </p:nvGraphicFramePr>
        <p:xfrm>
          <a:off x="445627" y="1712068"/>
          <a:ext cx="11300746" cy="4869299"/>
        </p:xfrm>
        <a:graphic>
          <a:graphicData uri="http://schemas.openxmlformats.org/drawingml/2006/table">
            <a:tbl>
              <a:tblPr>
                <a:tableStyleId>{BC89EF96-8CEA-46FF-86C4-4CE0E7609802}</a:tableStyleId>
              </a:tblPr>
              <a:tblGrid>
                <a:gridCol w="2825187">
                  <a:extLst>
                    <a:ext uri="{9D8B030D-6E8A-4147-A177-3AD203B41FA5}">
                      <a16:colId xmlns:a16="http://schemas.microsoft.com/office/drawing/2014/main" val="2845382286"/>
                    </a:ext>
                  </a:extLst>
                </a:gridCol>
                <a:gridCol w="1906472">
                  <a:extLst>
                    <a:ext uri="{9D8B030D-6E8A-4147-A177-3AD203B41FA5}">
                      <a16:colId xmlns:a16="http://schemas.microsoft.com/office/drawing/2014/main" val="720676032"/>
                    </a:ext>
                  </a:extLst>
                </a:gridCol>
                <a:gridCol w="3906893">
                  <a:extLst>
                    <a:ext uri="{9D8B030D-6E8A-4147-A177-3AD203B41FA5}">
                      <a16:colId xmlns:a16="http://schemas.microsoft.com/office/drawing/2014/main" val="72779959"/>
                    </a:ext>
                  </a:extLst>
                </a:gridCol>
                <a:gridCol w="2662194">
                  <a:extLst>
                    <a:ext uri="{9D8B030D-6E8A-4147-A177-3AD203B41FA5}">
                      <a16:colId xmlns:a16="http://schemas.microsoft.com/office/drawing/2014/main" val="1413901804"/>
                    </a:ext>
                  </a:extLst>
                </a:gridCol>
              </a:tblGrid>
              <a:tr h="280095">
                <a:tc>
                  <a:txBody>
                    <a:bodyPr/>
                    <a:lstStyle/>
                    <a:p>
                      <a:pPr algn="ctr" rtl="0" fontAlgn="t">
                        <a:spcBef>
                          <a:spcPts val="0"/>
                        </a:spcBef>
                        <a:spcAft>
                          <a:spcPts val="0"/>
                        </a:spcAft>
                      </a:pPr>
                      <a:r>
                        <a:rPr lang="en-AU" sz="1000" b="1" u="none" strike="noStrike" dirty="0">
                          <a:solidFill>
                            <a:srgbClr val="000000"/>
                          </a:solidFill>
                          <a:effectLst/>
                        </a:rPr>
                        <a:t>Upstream Emissions</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kt CO2 </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Downstream Emissions</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kt CO2 </a:t>
                      </a:r>
                      <a:endParaRPr lang="en-AU" b="1" dirty="0">
                        <a:effectLst/>
                      </a:endParaRPr>
                    </a:p>
                  </a:txBody>
                  <a:tcPr marL="63500" marR="63500" marT="63500" marB="63500">
                    <a:solidFill>
                      <a:schemeClr val="tx2">
                        <a:lumMod val="20000"/>
                        <a:lumOff val="80000"/>
                      </a:schemeClr>
                    </a:solidFill>
                  </a:tcPr>
                </a:tc>
                <a:extLst>
                  <a:ext uri="{0D108BD9-81ED-4DB2-BD59-A6C34878D82A}">
                    <a16:rowId xmlns:a16="http://schemas.microsoft.com/office/drawing/2014/main" val="3973932371"/>
                  </a:ext>
                </a:extLst>
              </a:tr>
              <a:tr h="677322">
                <a:tc>
                  <a:txBody>
                    <a:bodyPr/>
                    <a:lstStyle/>
                    <a:p>
                      <a:pPr rtl="0" fontAlgn="t">
                        <a:spcBef>
                          <a:spcPts val="0"/>
                        </a:spcBef>
                        <a:spcAft>
                          <a:spcPts val="0"/>
                        </a:spcAft>
                      </a:pPr>
                      <a:r>
                        <a:rPr lang="en-AU" dirty="0">
                          <a:effectLst/>
                        </a:rPr>
                        <a:t>Purchased goods &amp; services</a:t>
                      </a:r>
                    </a:p>
                  </a:txBody>
                  <a:tcPr marL="63500" marR="63500" marT="63500" marB="63500"/>
                </a:tc>
                <a:tc>
                  <a:txBody>
                    <a:bodyPr/>
                    <a:lstStyle/>
                    <a:p>
                      <a:pPr rtl="0" fontAlgn="t">
                        <a:spcBef>
                          <a:spcPts val="0"/>
                        </a:spcBef>
                        <a:spcAft>
                          <a:spcPts val="0"/>
                        </a:spcAft>
                      </a:pPr>
                      <a:r>
                        <a:rPr lang="en-AU" dirty="0">
                          <a:effectLst/>
                        </a:rPr>
                        <a:t>10,000,000</a:t>
                      </a:r>
                    </a:p>
                  </a:txBody>
                  <a:tcPr marL="63500" marR="63500" marT="63500" marB="63500"/>
                </a:tc>
                <a:tc>
                  <a:txBody>
                    <a:bodyPr/>
                    <a:lstStyle/>
                    <a:p>
                      <a:pPr rtl="0" fontAlgn="t">
                        <a:spcBef>
                          <a:spcPts val="0"/>
                        </a:spcBef>
                        <a:spcAft>
                          <a:spcPts val="0"/>
                        </a:spcAft>
                      </a:pPr>
                      <a:r>
                        <a:rPr lang="en-AU" dirty="0">
                          <a:effectLst/>
                        </a:rPr>
                        <a:t>Investing</a:t>
                      </a:r>
                    </a:p>
                  </a:txBody>
                  <a:tcPr marL="63500" marR="63500" marT="63500" marB="63500"/>
                </a:tc>
                <a:tc>
                  <a:txBody>
                    <a:bodyPr/>
                    <a:lstStyle/>
                    <a:p>
                      <a:pPr rtl="0" fontAlgn="t">
                        <a:spcBef>
                          <a:spcPts val="0"/>
                        </a:spcBef>
                        <a:spcAft>
                          <a:spcPts val="0"/>
                        </a:spcAft>
                      </a:pPr>
                      <a:r>
                        <a:rPr lang="en-AU" dirty="0">
                          <a:effectLst/>
                        </a:rPr>
                        <a:t>-</a:t>
                      </a:r>
                    </a:p>
                  </a:txBody>
                  <a:tcPr marL="63500" marR="63500" marT="63500" marB="63500"/>
                </a:tc>
                <a:extLst>
                  <a:ext uri="{0D108BD9-81ED-4DB2-BD59-A6C34878D82A}">
                    <a16:rowId xmlns:a16="http://schemas.microsoft.com/office/drawing/2014/main" val="721871659"/>
                  </a:ext>
                </a:extLst>
              </a:tr>
              <a:tr h="653668">
                <a:tc>
                  <a:txBody>
                    <a:bodyPr/>
                    <a:lstStyle/>
                    <a:p>
                      <a:pPr rtl="0" fontAlgn="t">
                        <a:spcBef>
                          <a:spcPts val="0"/>
                        </a:spcBef>
                        <a:spcAft>
                          <a:spcPts val="0"/>
                        </a:spcAft>
                      </a:pPr>
                      <a:r>
                        <a:rPr lang="en-AU" dirty="0">
                          <a:effectLst/>
                        </a:rPr>
                        <a:t>Fuel &amp; energy related activity</a:t>
                      </a:r>
                    </a:p>
                  </a:txBody>
                  <a:tcPr marL="63500" marR="63500" marT="63500" marB="63500"/>
                </a:tc>
                <a:tc>
                  <a:txBody>
                    <a:bodyPr/>
                    <a:lstStyle/>
                    <a:p>
                      <a:pPr rtl="0" fontAlgn="t">
                        <a:spcBef>
                          <a:spcPts val="0"/>
                        </a:spcBef>
                        <a:spcAft>
                          <a:spcPts val="0"/>
                        </a:spcAft>
                      </a:pPr>
                      <a:r>
                        <a:rPr lang="en-AU" dirty="0">
                          <a:effectLst/>
                        </a:rPr>
                        <a:t>208,000</a:t>
                      </a:r>
                    </a:p>
                  </a:txBody>
                  <a:tcPr marL="63500" marR="63500" marT="63500" marB="63500"/>
                </a:tc>
                <a:tc>
                  <a:txBody>
                    <a:bodyPr/>
                    <a:lstStyle/>
                    <a:p>
                      <a:pPr rtl="0" fontAlgn="t">
                        <a:spcBef>
                          <a:spcPts val="0"/>
                        </a:spcBef>
                        <a:spcAft>
                          <a:spcPts val="0"/>
                        </a:spcAft>
                      </a:pPr>
                      <a:r>
                        <a:rPr lang="en-AU" dirty="0">
                          <a:effectLst/>
                        </a:rPr>
                        <a:t>Downstream transportation &amp; distribution</a:t>
                      </a:r>
                    </a:p>
                  </a:txBody>
                  <a:tcPr marL="63500" marR="63500" marT="63500" marB="63500"/>
                </a:tc>
                <a:tc>
                  <a:txBody>
                    <a:bodyPr/>
                    <a:lstStyle/>
                    <a:p>
                      <a:pPr rtl="0" fontAlgn="t">
                        <a:spcBef>
                          <a:spcPts val="0"/>
                        </a:spcBef>
                        <a:spcAft>
                          <a:spcPts val="0"/>
                        </a:spcAft>
                      </a:pPr>
                      <a:r>
                        <a:rPr lang="en-AU" dirty="0">
                          <a:effectLst/>
                        </a:rPr>
                        <a:t>706,000</a:t>
                      </a:r>
                    </a:p>
                  </a:txBody>
                  <a:tcPr marL="63500" marR="63500" marT="63500" marB="63500"/>
                </a:tc>
                <a:extLst>
                  <a:ext uri="{0D108BD9-81ED-4DB2-BD59-A6C34878D82A}">
                    <a16:rowId xmlns:a16="http://schemas.microsoft.com/office/drawing/2014/main" val="1637283700"/>
                  </a:ext>
                </a:extLst>
              </a:tr>
              <a:tr h="677322">
                <a:tc>
                  <a:txBody>
                    <a:bodyPr/>
                    <a:lstStyle/>
                    <a:p>
                      <a:pPr rtl="0" fontAlgn="t">
                        <a:spcBef>
                          <a:spcPts val="0"/>
                        </a:spcBef>
                        <a:spcAft>
                          <a:spcPts val="0"/>
                        </a:spcAft>
                      </a:pPr>
                      <a:r>
                        <a:rPr lang="en-AU" dirty="0">
                          <a:effectLst/>
                        </a:rPr>
                        <a:t>Upstream transport &amp; distribution</a:t>
                      </a:r>
                    </a:p>
                  </a:txBody>
                  <a:tcPr marL="63500" marR="63500" marT="63500" marB="63500"/>
                </a:tc>
                <a:tc>
                  <a:txBody>
                    <a:bodyPr/>
                    <a:lstStyle/>
                    <a:p>
                      <a:pPr rtl="0" fontAlgn="t">
                        <a:spcBef>
                          <a:spcPts val="0"/>
                        </a:spcBef>
                        <a:spcAft>
                          <a:spcPts val="0"/>
                        </a:spcAft>
                      </a:pPr>
                      <a:r>
                        <a:rPr lang="en-AU" dirty="0">
                          <a:effectLst/>
                        </a:rPr>
                        <a:t>624,000</a:t>
                      </a:r>
                    </a:p>
                  </a:txBody>
                  <a:tcPr marL="63500" marR="63500" marT="63500" marB="63500"/>
                </a:tc>
                <a:tc>
                  <a:txBody>
                    <a:bodyPr/>
                    <a:lstStyle/>
                    <a:p>
                      <a:pPr rtl="0" fontAlgn="t">
                        <a:spcBef>
                          <a:spcPts val="0"/>
                        </a:spcBef>
                        <a:spcAft>
                          <a:spcPts val="0"/>
                        </a:spcAft>
                      </a:pPr>
                      <a:r>
                        <a:rPr lang="en-AU" dirty="0">
                          <a:effectLst/>
                        </a:rPr>
                        <a:t>Processing solid products</a:t>
                      </a:r>
                    </a:p>
                  </a:txBody>
                  <a:tcPr marL="63500" marR="63500" marT="63500" marB="63500"/>
                </a:tc>
                <a:tc>
                  <a:txBody>
                    <a:bodyPr/>
                    <a:lstStyle/>
                    <a:p>
                      <a:pPr rtl="0" fontAlgn="t">
                        <a:spcBef>
                          <a:spcPts val="0"/>
                        </a:spcBef>
                        <a:spcAft>
                          <a:spcPts val="0"/>
                        </a:spcAft>
                      </a:pPr>
                      <a:r>
                        <a:rPr lang="en-AU" dirty="0">
                          <a:effectLst/>
                        </a:rPr>
                        <a:t>10,000</a:t>
                      </a:r>
                    </a:p>
                  </a:txBody>
                  <a:tcPr marL="63500" marR="63500" marT="63500" marB="63500"/>
                </a:tc>
                <a:extLst>
                  <a:ext uri="{0D108BD9-81ED-4DB2-BD59-A6C34878D82A}">
                    <a16:rowId xmlns:a16="http://schemas.microsoft.com/office/drawing/2014/main" val="4161037970"/>
                  </a:ext>
                </a:extLst>
              </a:tr>
              <a:tr h="402319">
                <a:tc>
                  <a:txBody>
                    <a:bodyPr/>
                    <a:lstStyle/>
                    <a:p>
                      <a:pPr rtl="0" fontAlgn="t">
                        <a:spcBef>
                          <a:spcPts val="0"/>
                        </a:spcBef>
                        <a:spcAft>
                          <a:spcPts val="0"/>
                        </a:spcAft>
                      </a:pPr>
                      <a:r>
                        <a:rPr lang="en-AU" dirty="0">
                          <a:effectLst/>
                        </a:rPr>
                        <a:t>Business Travel</a:t>
                      </a:r>
                    </a:p>
                  </a:txBody>
                  <a:tcPr marL="63500" marR="63500" marT="63500" marB="63500"/>
                </a:tc>
                <a:tc>
                  <a:txBody>
                    <a:bodyPr/>
                    <a:lstStyle/>
                    <a:p>
                      <a:pPr rtl="0" fontAlgn="t">
                        <a:spcBef>
                          <a:spcPts val="0"/>
                        </a:spcBef>
                        <a:spcAft>
                          <a:spcPts val="0"/>
                        </a:spcAft>
                      </a:pPr>
                      <a:r>
                        <a:rPr lang="en-AU" dirty="0">
                          <a:effectLst/>
                        </a:rPr>
                        <a:t>121,464</a:t>
                      </a:r>
                    </a:p>
                  </a:txBody>
                  <a:tcPr marL="63500" marR="63500" marT="63500" marB="63500"/>
                </a:tc>
                <a:tc>
                  <a:txBody>
                    <a:bodyPr/>
                    <a:lstStyle/>
                    <a:p>
                      <a:pPr rtl="0" fontAlgn="t">
                        <a:spcBef>
                          <a:spcPts val="0"/>
                        </a:spcBef>
                        <a:spcAft>
                          <a:spcPts val="0"/>
                        </a:spcAft>
                      </a:pPr>
                      <a:r>
                        <a:rPr lang="en-AU" dirty="0">
                          <a:effectLst/>
                        </a:rPr>
                        <a:t>Use of solid product</a:t>
                      </a:r>
                    </a:p>
                  </a:txBody>
                  <a:tcPr marL="63500" marR="63500" marT="63500" marB="63500"/>
                </a:tc>
                <a:tc>
                  <a:txBody>
                    <a:bodyPr/>
                    <a:lstStyle/>
                    <a:p>
                      <a:pPr rtl="0" fontAlgn="t">
                        <a:spcBef>
                          <a:spcPts val="0"/>
                        </a:spcBef>
                        <a:spcAft>
                          <a:spcPts val="0"/>
                        </a:spcAft>
                      </a:pPr>
                      <a:r>
                        <a:rPr lang="en-AU" dirty="0">
                          <a:effectLst/>
                        </a:rPr>
                        <a:t>80,675,000</a:t>
                      </a:r>
                    </a:p>
                  </a:txBody>
                  <a:tcPr marL="63500" marR="63500" marT="63500" marB="63500"/>
                </a:tc>
                <a:extLst>
                  <a:ext uri="{0D108BD9-81ED-4DB2-BD59-A6C34878D82A}">
                    <a16:rowId xmlns:a16="http://schemas.microsoft.com/office/drawing/2014/main" val="3214810525"/>
                  </a:ext>
                </a:extLst>
              </a:tr>
              <a:tr h="509473">
                <a:tc>
                  <a:txBody>
                    <a:bodyPr/>
                    <a:lstStyle/>
                    <a:p>
                      <a:pPr rtl="0" fontAlgn="t">
                        <a:spcBef>
                          <a:spcPts val="0"/>
                        </a:spcBef>
                        <a:spcAft>
                          <a:spcPts val="0"/>
                        </a:spcAft>
                      </a:pPr>
                      <a:r>
                        <a:rPr lang="en-AU" dirty="0">
                          <a:effectLst/>
                        </a:rPr>
                        <a:t>Upstream leased asset</a:t>
                      </a:r>
                    </a:p>
                  </a:txBody>
                  <a:tcPr marL="63500" marR="63500" marT="63500" marB="63500"/>
                </a:tc>
                <a:tc>
                  <a:txBody>
                    <a:bodyPr/>
                    <a:lstStyle/>
                    <a:p>
                      <a:pPr rtl="0" fontAlgn="t">
                        <a:spcBef>
                          <a:spcPts val="0"/>
                        </a:spcBef>
                        <a:spcAft>
                          <a:spcPts val="0"/>
                        </a:spcAft>
                      </a:pPr>
                      <a:r>
                        <a:rPr lang="en-AU" dirty="0">
                          <a:effectLst/>
                        </a:rPr>
                        <a:t>-</a:t>
                      </a:r>
                    </a:p>
                  </a:txBody>
                  <a:tcPr marL="63500" marR="63500" marT="63500" marB="63500"/>
                </a:tc>
                <a:tc>
                  <a:txBody>
                    <a:bodyPr/>
                    <a:lstStyle/>
                    <a:p>
                      <a:pPr rtl="0" fontAlgn="t">
                        <a:spcBef>
                          <a:spcPts val="0"/>
                        </a:spcBef>
                        <a:spcAft>
                          <a:spcPts val="0"/>
                        </a:spcAft>
                      </a:pPr>
                      <a:r>
                        <a:rPr lang="en-AU" dirty="0">
                          <a:effectLst/>
                        </a:rPr>
                        <a:t>End of life treatment of solid products</a:t>
                      </a:r>
                    </a:p>
                  </a:txBody>
                  <a:tcPr marL="63500" marR="63500" marT="63500" marB="63500"/>
                </a:tc>
                <a:tc>
                  <a:txBody>
                    <a:bodyPr/>
                    <a:lstStyle/>
                    <a:p>
                      <a:pPr rtl="0" fontAlgn="t">
                        <a:spcBef>
                          <a:spcPts val="0"/>
                        </a:spcBef>
                        <a:spcAft>
                          <a:spcPts val="0"/>
                        </a:spcAft>
                      </a:pPr>
                      <a:r>
                        <a:rPr lang="en-AU" dirty="0">
                          <a:effectLst/>
                        </a:rPr>
                        <a:t>167,000</a:t>
                      </a:r>
                    </a:p>
                  </a:txBody>
                  <a:tcPr marL="63500" marR="63500" marT="63500" marB="63500"/>
                </a:tc>
                <a:extLst>
                  <a:ext uri="{0D108BD9-81ED-4DB2-BD59-A6C34878D82A}">
                    <a16:rowId xmlns:a16="http://schemas.microsoft.com/office/drawing/2014/main" val="101063659"/>
                  </a:ext>
                </a:extLst>
              </a:tr>
              <a:tr h="677322">
                <a:tc>
                  <a:txBody>
                    <a:bodyPr/>
                    <a:lstStyle/>
                    <a:p>
                      <a:pPr rtl="0" fontAlgn="t">
                        <a:spcBef>
                          <a:spcPts val="0"/>
                        </a:spcBef>
                        <a:spcAft>
                          <a:spcPts val="0"/>
                        </a:spcAft>
                      </a:pPr>
                      <a:r>
                        <a:rPr lang="en-AU" dirty="0">
                          <a:effectLst/>
                        </a:rPr>
                        <a:t>Employee commuting</a:t>
                      </a:r>
                    </a:p>
                  </a:txBody>
                  <a:tcPr marL="63500" marR="63500" marT="63500" marB="63500"/>
                </a:tc>
                <a:tc>
                  <a:txBody>
                    <a:bodyPr/>
                    <a:lstStyle/>
                    <a:p>
                      <a:pPr rtl="0" fontAlgn="t">
                        <a:spcBef>
                          <a:spcPts val="0"/>
                        </a:spcBef>
                        <a:spcAft>
                          <a:spcPts val="0"/>
                        </a:spcAft>
                      </a:pPr>
                      <a:r>
                        <a:rPr lang="en-AU" dirty="0">
                          <a:effectLst/>
                        </a:rPr>
                        <a:t>209,233</a:t>
                      </a:r>
                    </a:p>
                  </a:txBody>
                  <a:tcPr marL="63500" marR="63500" marT="63500" marB="63500"/>
                </a:tc>
                <a:tc>
                  <a:txBody>
                    <a:bodyPr/>
                    <a:lstStyle/>
                    <a:p>
                      <a:pPr rtl="0" fontAlgn="t">
                        <a:spcBef>
                          <a:spcPts val="0"/>
                        </a:spcBef>
                        <a:spcAft>
                          <a:spcPts val="0"/>
                        </a:spcAft>
                      </a:pPr>
                      <a:r>
                        <a:rPr lang="en-AU" dirty="0">
                          <a:effectLst/>
                        </a:rPr>
                        <a:t>Downstream leased assets</a:t>
                      </a:r>
                    </a:p>
                  </a:txBody>
                  <a:tcPr marL="63500" marR="63500" marT="63500" marB="63500"/>
                </a:tc>
                <a:tc>
                  <a:txBody>
                    <a:bodyPr/>
                    <a:lstStyle/>
                    <a:p>
                      <a:pPr rtl="0" fontAlgn="t">
                        <a:spcBef>
                          <a:spcPts val="0"/>
                        </a:spcBef>
                        <a:spcAft>
                          <a:spcPts val="0"/>
                        </a:spcAft>
                      </a:pPr>
                      <a:r>
                        <a:rPr lang="en-AU" dirty="0">
                          <a:effectLst/>
                        </a:rPr>
                        <a:t>-</a:t>
                      </a:r>
                    </a:p>
                  </a:txBody>
                  <a:tcPr marL="63500" marR="63500" marT="63500" marB="63500"/>
                </a:tc>
                <a:extLst>
                  <a:ext uri="{0D108BD9-81ED-4DB2-BD59-A6C34878D82A}">
                    <a16:rowId xmlns:a16="http://schemas.microsoft.com/office/drawing/2014/main" val="4199350494"/>
                  </a:ext>
                </a:extLst>
              </a:tr>
              <a:tr h="402319">
                <a:tc>
                  <a:txBody>
                    <a:bodyPr/>
                    <a:lstStyle/>
                    <a:p>
                      <a:pPr rtl="0" fontAlgn="t">
                        <a:spcBef>
                          <a:spcPts val="0"/>
                        </a:spcBef>
                        <a:spcAft>
                          <a:spcPts val="0"/>
                        </a:spcAft>
                      </a:pPr>
                      <a:r>
                        <a:rPr lang="en-AU" dirty="0">
                          <a:effectLst/>
                        </a:rPr>
                        <a:t>Capital goods</a:t>
                      </a:r>
                    </a:p>
                  </a:txBody>
                  <a:tcPr marL="63500" marR="63500" marT="63500" marB="63500"/>
                </a:tc>
                <a:tc>
                  <a:txBody>
                    <a:bodyPr/>
                    <a:lstStyle/>
                    <a:p>
                      <a:pPr rtl="0" fontAlgn="t">
                        <a:spcBef>
                          <a:spcPts val="0"/>
                        </a:spcBef>
                        <a:spcAft>
                          <a:spcPts val="0"/>
                        </a:spcAft>
                      </a:pPr>
                      <a:r>
                        <a:rPr lang="en-AU" dirty="0">
                          <a:effectLst/>
                        </a:rPr>
                        <a:t>1,030,000</a:t>
                      </a:r>
                    </a:p>
                  </a:txBody>
                  <a:tcPr marL="63500" marR="63500" marT="63500" marB="63500"/>
                </a:tc>
                <a:tc>
                  <a:txBody>
                    <a:bodyPr/>
                    <a:lstStyle/>
                    <a:p>
                      <a:pPr rtl="0" fontAlgn="t">
                        <a:spcBef>
                          <a:spcPts val="0"/>
                        </a:spcBef>
                        <a:spcAft>
                          <a:spcPts val="0"/>
                        </a:spcAft>
                      </a:pPr>
                      <a:r>
                        <a:rPr lang="en-AU" dirty="0">
                          <a:effectLst/>
                        </a:rPr>
                        <a:t>Franchise</a:t>
                      </a:r>
                    </a:p>
                  </a:txBody>
                  <a:tcPr marL="63500" marR="63500" marT="63500" marB="63500"/>
                </a:tc>
                <a:tc>
                  <a:txBody>
                    <a:bodyPr/>
                    <a:lstStyle/>
                    <a:p>
                      <a:pPr rtl="0" fontAlgn="t">
                        <a:spcBef>
                          <a:spcPts val="0"/>
                        </a:spcBef>
                        <a:spcAft>
                          <a:spcPts val="0"/>
                        </a:spcAft>
                      </a:pPr>
                      <a:r>
                        <a:rPr lang="en-AU" dirty="0">
                          <a:effectLst/>
                        </a:rPr>
                        <a:t>-</a:t>
                      </a:r>
                    </a:p>
                  </a:txBody>
                  <a:tcPr marL="63500" marR="63500" marT="63500" marB="63500"/>
                </a:tc>
                <a:extLst>
                  <a:ext uri="{0D108BD9-81ED-4DB2-BD59-A6C34878D82A}">
                    <a16:rowId xmlns:a16="http://schemas.microsoft.com/office/drawing/2014/main" val="3383688510"/>
                  </a:ext>
                </a:extLst>
              </a:tr>
              <a:tr h="373048">
                <a:tc>
                  <a:txBody>
                    <a:bodyPr/>
                    <a:lstStyle/>
                    <a:p>
                      <a:pPr rtl="0" fontAlgn="t">
                        <a:spcBef>
                          <a:spcPts val="0"/>
                        </a:spcBef>
                        <a:spcAft>
                          <a:spcPts val="0"/>
                        </a:spcAft>
                      </a:pPr>
                      <a:endParaRPr lang="en-AU">
                        <a:effectLst/>
                      </a:endParaRPr>
                    </a:p>
                  </a:txBody>
                  <a:tcPr marL="63500" marR="63500" marT="63500" marB="63500"/>
                </a:tc>
                <a:tc>
                  <a:txBody>
                    <a:bodyPr/>
                    <a:lstStyle/>
                    <a:p>
                      <a:pPr rtl="0" fontAlgn="t">
                        <a:spcBef>
                          <a:spcPts val="0"/>
                        </a:spcBef>
                        <a:spcAft>
                          <a:spcPts val="0"/>
                        </a:spcAft>
                      </a:pPr>
                      <a:endParaRPr lang="en-AU">
                        <a:effectLst/>
                      </a:endParaRPr>
                    </a:p>
                  </a:txBody>
                  <a:tcPr marL="63500" marR="63500" marT="63500" marB="63500"/>
                </a:tc>
                <a:tc>
                  <a:txBody>
                    <a:bodyPr/>
                    <a:lstStyle/>
                    <a:p>
                      <a:pPr fontAlgn="t"/>
                      <a:r>
                        <a:rPr lang="en-AU" dirty="0">
                          <a:effectLst/>
                        </a:rPr>
                        <a:t>Waste generated in operation</a:t>
                      </a:r>
                    </a:p>
                  </a:txBody>
                  <a:tcPr marL="63500" marR="63500" marT="63500" marB="63500"/>
                </a:tc>
                <a:tc>
                  <a:txBody>
                    <a:bodyPr/>
                    <a:lstStyle/>
                    <a:p>
                      <a:pPr fontAlgn="t"/>
                      <a:r>
                        <a:rPr lang="en-AU" dirty="0">
                          <a:effectLst/>
                        </a:rPr>
                        <a:t>78,000</a:t>
                      </a:r>
                    </a:p>
                  </a:txBody>
                  <a:tcPr marL="63500" marR="63500" marT="63500" marB="63500"/>
                </a:tc>
                <a:extLst>
                  <a:ext uri="{0D108BD9-81ED-4DB2-BD59-A6C34878D82A}">
                    <a16:rowId xmlns:a16="http://schemas.microsoft.com/office/drawing/2014/main" val="2984855747"/>
                  </a:ext>
                </a:extLst>
              </a:tr>
            </a:tbl>
          </a:graphicData>
        </a:graphic>
      </p:graphicFrame>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445627" y="814855"/>
            <a:ext cx="10293375" cy="734757"/>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chemeClr val="tx1"/>
                </a:solidFill>
              </a:rPr>
              <a:t>The scope 3 emission of Fast cars upstream and downstream are as follows:</a:t>
            </a:r>
          </a:p>
        </p:txBody>
      </p:sp>
    </p:spTree>
    <p:extLst>
      <p:ext uri="{BB962C8B-B14F-4D97-AF65-F5344CB8AC3E}">
        <p14:creationId xmlns:p14="http://schemas.microsoft.com/office/powerpoint/2010/main" val="337225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1"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Competitor Analysis </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248784" y="1852151"/>
            <a:ext cx="3682509" cy="4467699"/>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US" sz="1400" dirty="0">
                <a:solidFill>
                  <a:schemeClr val="tx1"/>
                </a:solidFill>
              </a:rPr>
              <a:t>This is high-level research into scope3 emissions targets seta by a selection of Fast Cars competitors.</a:t>
            </a:r>
          </a:p>
          <a:p>
            <a:pPr algn="just"/>
            <a:endParaRPr lang="en-US" sz="1400" dirty="0">
              <a:solidFill>
                <a:schemeClr val="tx1"/>
              </a:solidFill>
            </a:endParaRPr>
          </a:p>
          <a:p>
            <a:pPr algn="just"/>
            <a:r>
              <a:rPr lang="en-US" sz="1400" dirty="0">
                <a:solidFill>
                  <a:schemeClr val="tx1"/>
                </a:solidFill>
              </a:rPr>
              <a:t>Most of these targets are addressing the ‘use of products sold’ downstream emission category only.</a:t>
            </a:r>
          </a:p>
          <a:p>
            <a:pPr algn="just"/>
            <a:endParaRPr lang="en-US" sz="1400" dirty="0">
              <a:solidFill>
                <a:schemeClr val="tx1"/>
              </a:solidFill>
            </a:endParaRPr>
          </a:p>
          <a:p>
            <a:pPr algn="just"/>
            <a:r>
              <a:rPr lang="en-US" sz="1400" dirty="0">
                <a:solidFill>
                  <a:schemeClr val="tx1"/>
                </a:solidFill>
              </a:rPr>
              <a:t>This is because it is typically the greatest proportion of total scope 3 emission for automotive companies.</a:t>
            </a:r>
          </a:p>
          <a:p>
            <a:pPr algn="just"/>
            <a:endParaRPr lang="en-US" sz="1400" dirty="0">
              <a:solidFill>
                <a:schemeClr val="tx1"/>
              </a:solidFill>
            </a:endParaRPr>
          </a:p>
          <a:p>
            <a:pPr algn="just"/>
            <a:r>
              <a:rPr lang="en-US" sz="1400" dirty="0">
                <a:solidFill>
                  <a:schemeClr val="tx1"/>
                </a:solidFill>
              </a:rPr>
              <a:t>Only BMW Group is also addressing upstream emissions</a:t>
            </a:r>
          </a:p>
        </p:txBody>
      </p:sp>
      <p:graphicFrame>
        <p:nvGraphicFramePr>
          <p:cNvPr id="4" name="Table 3">
            <a:extLst>
              <a:ext uri="{FF2B5EF4-FFF2-40B4-BE49-F238E27FC236}">
                <a16:creationId xmlns:a16="http://schemas.microsoft.com/office/drawing/2014/main" id="{F89654B2-B4FD-9948-98DF-9CF26C138652}"/>
              </a:ext>
            </a:extLst>
          </p:cNvPr>
          <p:cNvGraphicFramePr>
            <a:graphicFrameLocks noGrp="1"/>
          </p:cNvGraphicFramePr>
          <p:nvPr>
            <p:extLst>
              <p:ext uri="{D42A27DB-BD31-4B8C-83A1-F6EECF244321}">
                <p14:modId xmlns:p14="http://schemas.microsoft.com/office/powerpoint/2010/main" val="2555578269"/>
              </p:ext>
            </p:extLst>
          </p:nvPr>
        </p:nvGraphicFramePr>
        <p:xfrm>
          <a:off x="4266924" y="1662643"/>
          <a:ext cx="7676292" cy="4846716"/>
        </p:xfrm>
        <a:graphic>
          <a:graphicData uri="http://schemas.openxmlformats.org/drawingml/2006/table">
            <a:tbl>
              <a:tblPr>
                <a:tableStyleId>{BC89EF96-8CEA-46FF-86C4-4CE0E7609802}</a:tableStyleId>
              </a:tblPr>
              <a:tblGrid>
                <a:gridCol w="1955978">
                  <a:extLst>
                    <a:ext uri="{9D8B030D-6E8A-4147-A177-3AD203B41FA5}">
                      <a16:colId xmlns:a16="http://schemas.microsoft.com/office/drawing/2014/main" val="3903068695"/>
                    </a:ext>
                  </a:extLst>
                </a:gridCol>
                <a:gridCol w="5720314">
                  <a:extLst>
                    <a:ext uri="{9D8B030D-6E8A-4147-A177-3AD203B41FA5}">
                      <a16:colId xmlns:a16="http://schemas.microsoft.com/office/drawing/2014/main" val="533881165"/>
                    </a:ext>
                  </a:extLst>
                </a:gridCol>
              </a:tblGrid>
              <a:tr h="393788">
                <a:tc>
                  <a:txBody>
                    <a:bodyPr/>
                    <a:lstStyle/>
                    <a:p>
                      <a:pPr algn="just" rtl="0" fontAlgn="t">
                        <a:spcBef>
                          <a:spcPts val="0"/>
                        </a:spcBef>
                        <a:spcAft>
                          <a:spcPts val="0"/>
                        </a:spcAft>
                      </a:pPr>
                      <a:r>
                        <a:rPr lang="en-AU" sz="800" b="1" u="none" strike="noStrike" dirty="0">
                          <a:solidFill>
                            <a:srgbClr val="000000"/>
                          </a:solidFill>
                          <a:effectLst/>
                        </a:rPr>
                        <a:t>Company</a:t>
                      </a:r>
                      <a:endParaRPr lang="en-AU" sz="1400" dirty="0">
                        <a:effectLst/>
                      </a:endParaRPr>
                    </a:p>
                  </a:txBody>
                  <a:tcPr marL="63500" marR="63500" marT="63500" marB="63500" anchor="ctr">
                    <a:solidFill>
                      <a:schemeClr val="tx2">
                        <a:lumMod val="20000"/>
                        <a:lumOff val="80000"/>
                      </a:schemeClr>
                    </a:solidFill>
                  </a:tcPr>
                </a:tc>
                <a:tc>
                  <a:txBody>
                    <a:bodyPr/>
                    <a:lstStyle/>
                    <a:p>
                      <a:pPr algn="just" rtl="0" fontAlgn="t">
                        <a:spcBef>
                          <a:spcPts val="0"/>
                        </a:spcBef>
                        <a:spcAft>
                          <a:spcPts val="0"/>
                        </a:spcAft>
                      </a:pPr>
                      <a:r>
                        <a:rPr lang="en-AU" sz="800" b="1" u="none" strike="noStrike" dirty="0">
                          <a:solidFill>
                            <a:srgbClr val="000000"/>
                          </a:solidFill>
                          <a:effectLst/>
                        </a:rPr>
                        <a:t>Scope 3 Emissions Reduction Target and actions</a:t>
                      </a:r>
                      <a:endParaRPr lang="en-AU" sz="1400" dirty="0">
                        <a:effectLst/>
                      </a:endParaRPr>
                    </a:p>
                  </a:txBody>
                  <a:tcPr marL="63500" marR="63500" marT="63500" marB="63500" anchor="ctr">
                    <a:solidFill>
                      <a:schemeClr val="tx2">
                        <a:lumMod val="20000"/>
                        <a:lumOff val="80000"/>
                      </a:schemeClr>
                    </a:solidFill>
                  </a:tcPr>
                </a:tc>
                <a:extLst>
                  <a:ext uri="{0D108BD9-81ED-4DB2-BD59-A6C34878D82A}">
                    <a16:rowId xmlns:a16="http://schemas.microsoft.com/office/drawing/2014/main" val="2259417394"/>
                  </a:ext>
                </a:extLst>
              </a:tr>
              <a:tr h="814782">
                <a:tc>
                  <a:txBody>
                    <a:bodyPr/>
                    <a:lstStyle/>
                    <a:p>
                      <a:pPr algn="just" rtl="0" fontAlgn="t">
                        <a:spcBef>
                          <a:spcPts val="0"/>
                        </a:spcBef>
                        <a:spcAft>
                          <a:spcPts val="0"/>
                        </a:spcAft>
                      </a:pPr>
                      <a:r>
                        <a:rPr lang="en-AU" sz="1400" dirty="0">
                          <a:effectLst/>
                        </a:rPr>
                        <a:t>Nissan Motors </a:t>
                      </a:r>
                      <a:r>
                        <a:rPr lang="en-AU" sz="1400" dirty="0" err="1">
                          <a:effectLst/>
                        </a:rPr>
                        <a:t>Co.Ltd</a:t>
                      </a:r>
                      <a:endParaRPr lang="en-AU" sz="1400" dirty="0">
                        <a:effectLst/>
                      </a:endParaRPr>
                    </a:p>
                  </a:txBody>
                  <a:tcPr marL="63500" marR="63500" marT="63500" marB="63500"/>
                </a:tc>
                <a:tc>
                  <a:txBody>
                    <a:bodyPr/>
                    <a:lstStyle/>
                    <a:p>
                      <a:pPr marL="285750" indent="-285750" algn="just" rtl="0" fontAlgn="t">
                        <a:spcBef>
                          <a:spcPts val="0"/>
                        </a:spcBef>
                        <a:spcAft>
                          <a:spcPts val="0"/>
                        </a:spcAft>
                        <a:buFont typeface="Arial" panose="020B0604020202020204" pitchFamily="34" charset="0"/>
                        <a:buChar char="•"/>
                      </a:pPr>
                      <a:r>
                        <a:rPr lang="en-AU" sz="1400" dirty="0">
                          <a:effectLst/>
                        </a:rPr>
                        <a:t>Reduce scope 3 GHG emission from use of sold products 32.5% per vehicle kilometre over the same time frame</a:t>
                      </a:r>
                    </a:p>
                  </a:txBody>
                  <a:tcPr marL="63500" marR="63500" marT="63500" marB="63500"/>
                </a:tc>
                <a:extLst>
                  <a:ext uri="{0D108BD9-81ED-4DB2-BD59-A6C34878D82A}">
                    <a16:rowId xmlns:a16="http://schemas.microsoft.com/office/drawing/2014/main" val="652408694"/>
                  </a:ext>
                </a:extLst>
              </a:tr>
              <a:tr h="814782">
                <a:tc>
                  <a:txBody>
                    <a:bodyPr/>
                    <a:lstStyle/>
                    <a:p>
                      <a:pPr algn="just" rtl="0" fontAlgn="t">
                        <a:spcBef>
                          <a:spcPts val="0"/>
                        </a:spcBef>
                        <a:spcAft>
                          <a:spcPts val="0"/>
                        </a:spcAft>
                      </a:pPr>
                      <a:r>
                        <a:rPr lang="en-AU" sz="1400" dirty="0">
                          <a:effectLst/>
                        </a:rPr>
                        <a:t>General Motors</a:t>
                      </a:r>
                    </a:p>
                  </a:txBody>
                  <a:tcPr marL="63500" marR="63500" marT="63500" marB="63500"/>
                </a:tc>
                <a:tc>
                  <a:txBody>
                    <a:bodyPr/>
                    <a:lstStyle/>
                    <a:p>
                      <a:pPr algn="just" rtl="0" fontAlgn="t">
                        <a:spcBef>
                          <a:spcPts val="0"/>
                        </a:spcBef>
                        <a:spcAft>
                          <a:spcPts val="0"/>
                        </a:spcAft>
                      </a:pPr>
                      <a:r>
                        <a:rPr lang="en-AU" sz="1400" dirty="0">
                          <a:effectLst/>
                        </a:rPr>
                        <a:t>Reduce scope 3 GHG emissions from use of sold products of light duty vehicles by 51% per vehicle kilometre by 2035 from 2018 base year</a:t>
                      </a:r>
                    </a:p>
                  </a:txBody>
                  <a:tcPr marL="63500" marR="63500" marT="63500" marB="63500"/>
                </a:tc>
                <a:extLst>
                  <a:ext uri="{0D108BD9-81ED-4DB2-BD59-A6C34878D82A}">
                    <a16:rowId xmlns:a16="http://schemas.microsoft.com/office/drawing/2014/main" val="1751632822"/>
                  </a:ext>
                </a:extLst>
              </a:tr>
              <a:tr h="814782">
                <a:tc>
                  <a:txBody>
                    <a:bodyPr/>
                    <a:lstStyle/>
                    <a:p>
                      <a:pPr algn="just" rtl="0" fontAlgn="t">
                        <a:spcBef>
                          <a:spcPts val="0"/>
                        </a:spcBef>
                        <a:spcAft>
                          <a:spcPts val="0"/>
                        </a:spcAft>
                      </a:pPr>
                      <a:r>
                        <a:rPr lang="en-AU" sz="1400" dirty="0">
                          <a:effectLst/>
                        </a:rPr>
                        <a:t>Ford Motor company</a:t>
                      </a:r>
                    </a:p>
                  </a:txBody>
                  <a:tcPr marL="63500" marR="63500" marT="63500" marB="63500"/>
                </a:tc>
                <a:tc>
                  <a:txBody>
                    <a:bodyPr/>
                    <a:lstStyle/>
                    <a:p>
                      <a:pPr algn="just" rtl="0" fontAlgn="t">
                        <a:spcBef>
                          <a:spcPts val="0"/>
                        </a:spcBef>
                        <a:spcAft>
                          <a:spcPts val="0"/>
                        </a:spcAft>
                      </a:pPr>
                      <a:r>
                        <a:rPr lang="en-AU" sz="1400" dirty="0">
                          <a:effectLst/>
                        </a:rPr>
                        <a:t>Reduce scope 3 use of sold product GHG emissions 50% per vehicle kilometre by 2035 from a 2019 base year</a:t>
                      </a:r>
                    </a:p>
                  </a:txBody>
                  <a:tcPr marL="63500" marR="63500" marT="63500" marB="63500"/>
                </a:tc>
                <a:extLst>
                  <a:ext uri="{0D108BD9-81ED-4DB2-BD59-A6C34878D82A}">
                    <a16:rowId xmlns:a16="http://schemas.microsoft.com/office/drawing/2014/main" val="362271181"/>
                  </a:ext>
                </a:extLst>
              </a:tr>
              <a:tr h="814782">
                <a:tc>
                  <a:txBody>
                    <a:bodyPr/>
                    <a:lstStyle/>
                    <a:p>
                      <a:pPr algn="just" rtl="0" fontAlgn="t">
                        <a:spcBef>
                          <a:spcPts val="0"/>
                        </a:spcBef>
                        <a:spcAft>
                          <a:spcPts val="0"/>
                        </a:spcAft>
                      </a:pPr>
                      <a:r>
                        <a:rPr lang="en-AU" sz="1400" dirty="0">
                          <a:effectLst/>
                        </a:rPr>
                        <a:t>BMW group</a:t>
                      </a:r>
                    </a:p>
                  </a:txBody>
                  <a:tcPr marL="63500" marR="63500" marT="63500" marB="63500"/>
                </a:tc>
                <a:tc>
                  <a:txBody>
                    <a:bodyPr/>
                    <a:lstStyle/>
                    <a:p>
                      <a:pPr algn="just" rtl="0" fontAlgn="t">
                        <a:spcBef>
                          <a:spcPts val="0"/>
                        </a:spcBef>
                        <a:spcAft>
                          <a:spcPts val="0"/>
                        </a:spcAft>
                      </a:pPr>
                      <a:r>
                        <a:rPr lang="en-AU" sz="1400" dirty="0">
                          <a:effectLst/>
                        </a:rPr>
                        <a:t>Reduce scope 3 GHG emissions from use of sold product 40% per vehicle kilometre by 2030 from a 2019 base year</a:t>
                      </a:r>
                    </a:p>
                    <a:p>
                      <a:pPr algn="just" rtl="0" fontAlgn="t">
                        <a:spcBef>
                          <a:spcPts val="0"/>
                        </a:spcBef>
                        <a:spcAft>
                          <a:spcPts val="0"/>
                        </a:spcAft>
                      </a:pPr>
                      <a:r>
                        <a:rPr lang="en-AU" sz="1400" dirty="0">
                          <a:effectLst/>
                        </a:rPr>
                        <a:t>Reduce scope 3 GHG emissions from purchased goods &amp; services and upstream transportation &amp; distribution services 22% per vehicle sold by 2030 from a 2019 base year</a:t>
                      </a:r>
                    </a:p>
                  </a:txBody>
                  <a:tcPr marL="63500" marR="63500" marT="63500" marB="63500"/>
                </a:tc>
                <a:extLst>
                  <a:ext uri="{0D108BD9-81ED-4DB2-BD59-A6C34878D82A}">
                    <a16:rowId xmlns:a16="http://schemas.microsoft.com/office/drawing/2014/main" val="773241196"/>
                  </a:ext>
                </a:extLst>
              </a:tr>
              <a:tr h="814782">
                <a:tc>
                  <a:txBody>
                    <a:bodyPr/>
                    <a:lstStyle/>
                    <a:p>
                      <a:pPr algn="just" rtl="0" fontAlgn="t">
                        <a:spcBef>
                          <a:spcPts val="0"/>
                        </a:spcBef>
                        <a:spcAft>
                          <a:spcPts val="0"/>
                        </a:spcAft>
                      </a:pPr>
                      <a:r>
                        <a:rPr lang="en-AU" sz="1400" dirty="0">
                          <a:effectLst/>
                        </a:rPr>
                        <a:t>Volva Car group</a:t>
                      </a:r>
                    </a:p>
                  </a:txBody>
                  <a:tcPr marL="63500" marR="63500" marT="63500" marB="63500"/>
                </a:tc>
                <a:tc>
                  <a:txBody>
                    <a:bodyPr/>
                    <a:lstStyle/>
                    <a:p>
                      <a:pPr algn="just" rtl="0" fontAlgn="t">
                        <a:spcBef>
                          <a:spcPts val="0"/>
                        </a:spcBef>
                        <a:spcAft>
                          <a:spcPts val="0"/>
                        </a:spcAft>
                      </a:pPr>
                      <a:r>
                        <a:rPr lang="en-AU" sz="1400" dirty="0">
                          <a:effectLst/>
                        </a:rPr>
                        <a:t>Reduce scope 3 GHG emissions from use of sold product 52% per vehicle kilometre by 2030 from a 2019 base year</a:t>
                      </a:r>
                    </a:p>
                  </a:txBody>
                  <a:tcPr marL="63500" marR="63500" marT="63500" marB="63500"/>
                </a:tc>
                <a:extLst>
                  <a:ext uri="{0D108BD9-81ED-4DB2-BD59-A6C34878D82A}">
                    <a16:rowId xmlns:a16="http://schemas.microsoft.com/office/drawing/2014/main" val="3835180425"/>
                  </a:ext>
                </a:extLst>
              </a:tr>
            </a:tbl>
          </a:graphicData>
        </a:graphic>
      </p:graphicFrame>
    </p:spTree>
    <p:extLst>
      <p:ext uri="{BB962C8B-B14F-4D97-AF65-F5344CB8AC3E}">
        <p14:creationId xmlns:p14="http://schemas.microsoft.com/office/powerpoint/2010/main" val="168059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7"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Key initiatives for Fast Cars to consider</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537685"/>
            <a:ext cx="10552867" cy="932465"/>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To be in line with the industry, we recommend that Fast Cars determine a target to address scope 3 use of product sold emissions. Some initial initiatives that could address these emissions are detailed below</a:t>
            </a:r>
          </a:p>
        </p:txBody>
      </p:sp>
      <p:graphicFrame>
        <p:nvGraphicFramePr>
          <p:cNvPr id="8" name="Table 7">
            <a:extLst>
              <a:ext uri="{FF2B5EF4-FFF2-40B4-BE49-F238E27FC236}">
                <a16:creationId xmlns:a16="http://schemas.microsoft.com/office/drawing/2014/main" id="{8DA3B135-2A1E-054B-9081-5AB3A91697E4}"/>
              </a:ext>
            </a:extLst>
          </p:cNvPr>
          <p:cNvGraphicFramePr>
            <a:graphicFrameLocks noGrp="1"/>
          </p:cNvGraphicFramePr>
          <p:nvPr>
            <p:extLst>
              <p:ext uri="{D42A27DB-BD31-4B8C-83A1-F6EECF244321}">
                <p14:modId xmlns:p14="http://schemas.microsoft.com/office/powerpoint/2010/main" val="3131983047"/>
              </p:ext>
            </p:extLst>
          </p:nvPr>
        </p:nvGraphicFramePr>
        <p:xfrm>
          <a:off x="629998" y="2804167"/>
          <a:ext cx="10293375" cy="2875523"/>
        </p:xfrm>
        <a:graphic>
          <a:graphicData uri="http://schemas.openxmlformats.org/drawingml/2006/table">
            <a:tbl>
              <a:tblPr>
                <a:tableStyleId>{BC89EF96-8CEA-46FF-86C4-4CE0E7609802}</a:tableStyleId>
              </a:tblPr>
              <a:tblGrid>
                <a:gridCol w="2212056">
                  <a:extLst>
                    <a:ext uri="{9D8B030D-6E8A-4147-A177-3AD203B41FA5}">
                      <a16:colId xmlns:a16="http://schemas.microsoft.com/office/drawing/2014/main" val="2845382286"/>
                    </a:ext>
                  </a:extLst>
                </a:gridCol>
                <a:gridCol w="2934632">
                  <a:extLst>
                    <a:ext uri="{9D8B030D-6E8A-4147-A177-3AD203B41FA5}">
                      <a16:colId xmlns:a16="http://schemas.microsoft.com/office/drawing/2014/main" val="720676032"/>
                    </a:ext>
                  </a:extLst>
                </a:gridCol>
                <a:gridCol w="2721806">
                  <a:extLst>
                    <a:ext uri="{9D8B030D-6E8A-4147-A177-3AD203B41FA5}">
                      <a16:colId xmlns:a16="http://schemas.microsoft.com/office/drawing/2014/main" val="72779959"/>
                    </a:ext>
                  </a:extLst>
                </a:gridCol>
                <a:gridCol w="2424881">
                  <a:extLst>
                    <a:ext uri="{9D8B030D-6E8A-4147-A177-3AD203B41FA5}">
                      <a16:colId xmlns:a16="http://schemas.microsoft.com/office/drawing/2014/main" val="1413901804"/>
                    </a:ext>
                  </a:extLst>
                </a:gridCol>
              </a:tblGrid>
              <a:tr h="532157">
                <a:tc>
                  <a:txBody>
                    <a:bodyPr/>
                    <a:lstStyle/>
                    <a:p>
                      <a:pPr marL="0" algn="ctr" defTabSz="914400" rtl="0" eaLnBrk="1" fontAlgn="t" latinLnBrk="0" hangingPunct="1">
                        <a:spcBef>
                          <a:spcPts val="0"/>
                        </a:spcBef>
                        <a:spcAft>
                          <a:spcPts val="0"/>
                        </a:spcAft>
                      </a:pPr>
                      <a:r>
                        <a:rPr lang="en-AU" sz="1050" b="1" u="none" strike="noStrike" kern="1200" dirty="0">
                          <a:solidFill>
                            <a:srgbClr val="000000"/>
                          </a:solidFill>
                          <a:effectLst/>
                          <a:latin typeface="+mn-lt"/>
                          <a:ea typeface="+mn-ea"/>
                          <a:cs typeface="+mn-cs"/>
                        </a:rPr>
                        <a:t>Initiative</a:t>
                      </a: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050" b="1" u="none" strike="noStrike" kern="1200" dirty="0">
                          <a:solidFill>
                            <a:srgbClr val="000000"/>
                          </a:solidFill>
                          <a:effectLst/>
                          <a:latin typeface="+mn-lt"/>
                          <a:ea typeface="+mn-ea"/>
                          <a:cs typeface="+mn-cs"/>
                        </a:rPr>
                        <a:t>Initiative 1:</a:t>
                      </a:r>
                      <a:r>
                        <a:rPr lang="en-AU" sz="1050" b="1" u="none" strike="noStrike" kern="1200" dirty="0">
                          <a:solidFill>
                            <a:srgbClr val="000000"/>
                          </a:solidFill>
                          <a:effectLst/>
                          <a:highlight>
                            <a:srgbClr val="FFFF00"/>
                          </a:highlight>
                          <a:latin typeface="+mn-lt"/>
                          <a:ea typeface="+mn-ea"/>
                          <a:cs typeface="+mn-cs"/>
                        </a:rPr>
                        <a:t> Electric or Hybrid Vehicles</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50" b="1" u="none" strike="noStrike" kern="1200" noProof="0" dirty="0">
                          <a:solidFill>
                            <a:srgbClr val="000000"/>
                          </a:solidFill>
                          <a:effectLst/>
                          <a:latin typeface="+mn-lt"/>
                          <a:ea typeface="+mn-ea"/>
                          <a:cs typeface="+mn-cs"/>
                        </a:rPr>
                        <a:t>Initiative 2: </a:t>
                      </a:r>
                      <a:r>
                        <a:rPr lang="en-AU" sz="1050" b="1" u="none" strike="noStrike" kern="1200" noProof="0" dirty="0">
                          <a:solidFill>
                            <a:srgbClr val="000000"/>
                          </a:solidFill>
                          <a:effectLst/>
                          <a:highlight>
                            <a:srgbClr val="FFFF00"/>
                          </a:highlight>
                          <a:latin typeface="+mn-lt"/>
                          <a:ea typeface="+mn-ea"/>
                          <a:cs typeface="+mn-cs"/>
                        </a:rPr>
                        <a:t>Lighter Vehicles</a:t>
                      </a: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50" b="1" u="none" strike="noStrike" kern="1200" noProof="0" dirty="0">
                          <a:solidFill>
                            <a:srgbClr val="000000"/>
                          </a:solidFill>
                          <a:effectLst/>
                          <a:latin typeface="+mn-lt"/>
                          <a:ea typeface="+mn-ea"/>
                          <a:cs typeface="+mn-cs"/>
                        </a:rPr>
                        <a:t>Initiative 3: Actual Air Emission Data Collection</a:t>
                      </a:r>
                      <a:endParaRPr lang="en-AU" sz="1050" b="1" u="none" strike="noStrike" kern="1200" noProof="0" dirty="0">
                        <a:solidFill>
                          <a:srgbClr val="000000"/>
                        </a:solidFill>
                        <a:effectLst/>
                        <a:highlight>
                          <a:srgbClr val="FFFF00"/>
                        </a:highlight>
                        <a:latin typeface="+mn-lt"/>
                        <a:ea typeface="+mn-ea"/>
                        <a:cs typeface="+mn-cs"/>
                      </a:endParaRPr>
                    </a:p>
                  </a:txBody>
                  <a:tcPr marL="63500" marR="63500" marT="63500" marB="63500" anchor="ctr">
                    <a:solidFill>
                      <a:schemeClr val="tx2">
                        <a:lumMod val="20000"/>
                        <a:lumOff val="80000"/>
                      </a:schemeClr>
                    </a:solidFill>
                  </a:tcPr>
                </a:tc>
                <a:extLst>
                  <a:ext uri="{0D108BD9-81ED-4DB2-BD59-A6C34878D82A}">
                    <a16:rowId xmlns:a16="http://schemas.microsoft.com/office/drawing/2014/main" val="3973932371"/>
                  </a:ext>
                </a:extLst>
              </a:tr>
              <a:tr h="2343366">
                <a:tc>
                  <a:txBody>
                    <a:bodyPr/>
                    <a:lstStyle/>
                    <a:p>
                      <a:pPr marL="0" algn="just" defTabSz="914400" rtl="0" eaLnBrk="1" fontAlgn="t" latinLnBrk="0" hangingPunct="1">
                        <a:spcBef>
                          <a:spcPts val="0"/>
                        </a:spcBef>
                        <a:spcAft>
                          <a:spcPts val="0"/>
                        </a:spcAft>
                      </a:pPr>
                      <a:r>
                        <a:rPr lang="en-AU" sz="1050" b="1" u="none" strike="noStrike" kern="1200" dirty="0">
                          <a:solidFill>
                            <a:srgbClr val="000000"/>
                          </a:solidFill>
                          <a:effectLst/>
                          <a:latin typeface="+mn-lt"/>
                          <a:ea typeface="+mn-ea"/>
                          <a:cs typeface="+mn-cs"/>
                        </a:rPr>
                        <a:t>Description and rationale </a:t>
                      </a:r>
                    </a:p>
                  </a:txBody>
                  <a:tcPr marL="63500" marR="63500" marT="63500" marB="63500">
                    <a:solidFill>
                      <a:schemeClr val="tx2">
                        <a:lumMod val="20000"/>
                        <a:lumOff val="80000"/>
                      </a:schemeClr>
                    </a:solidFill>
                  </a:tcPr>
                </a:tc>
                <a:tc>
                  <a:txBody>
                    <a:bodyPr/>
                    <a:lstStyle/>
                    <a:p>
                      <a:pPr algn="just" rtl="0" fontAlgn="t">
                        <a:spcBef>
                          <a:spcPts val="0"/>
                        </a:spcBef>
                        <a:spcAft>
                          <a:spcPts val="0"/>
                        </a:spcAft>
                      </a:pPr>
                      <a:r>
                        <a:rPr lang="en-AU" sz="1050" dirty="0">
                          <a:effectLst/>
                        </a:rPr>
                        <a:t>This initiative has the greatest potential to reduce use of products sold, particularly if the vehicle is charged with renewable energy (zero emissions)</a:t>
                      </a:r>
                    </a:p>
                  </a:txBody>
                  <a:tcPr marL="63500" marR="63500" marT="63500" marB="63500"/>
                </a:tc>
                <a:tc>
                  <a:txBody>
                    <a:bodyPr/>
                    <a:lstStyle/>
                    <a:p>
                      <a:pPr rtl="0" fontAlgn="t">
                        <a:spcBef>
                          <a:spcPts val="0"/>
                        </a:spcBef>
                        <a:spcAft>
                          <a:spcPts val="0"/>
                        </a:spcAft>
                      </a:pPr>
                      <a:r>
                        <a:rPr lang="en-AU" sz="1050" dirty="0">
                          <a:effectLst/>
                        </a:rPr>
                        <a:t>The heavier the vehicle the more fuel it uses. By investing in newer and better materials and material research and development, Fast cars could develop lighter vehicles that uses less fuel per </a:t>
                      </a:r>
                      <a:r>
                        <a:rPr lang="en-AU" sz="1050" dirty="0" err="1">
                          <a:effectLst/>
                        </a:rPr>
                        <a:t>kilometer</a:t>
                      </a:r>
                      <a:endParaRPr lang="en-AU" sz="1050" dirty="0">
                        <a:effectLst/>
                      </a:endParaRPr>
                    </a:p>
                  </a:txBody>
                  <a:tcPr marL="63500" marR="63500" marT="63500" marB="63500"/>
                </a:tc>
                <a:tc>
                  <a:txBody>
                    <a:bodyPr/>
                    <a:lstStyle/>
                    <a:p>
                      <a:pPr rtl="0" fontAlgn="t">
                        <a:spcBef>
                          <a:spcPts val="0"/>
                        </a:spcBef>
                        <a:spcAft>
                          <a:spcPts val="0"/>
                        </a:spcAft>
                      </a:pPr>
                      <a:r>
                        <a:rPr lang="en-AU" sz="1050" dirty="0">
                          <a:effectLst/>
                        </a:rPr>
                        <a:t>Fitting cars with air emissions monitors that feed into car information systems and tell the customer when their car may need a service or upgrade based </a:t>
                      </a:r>
                      <a:r>
                        <a:rPr lang="en-AU" sz="1050">
                          <a:effectLst/>
                        </a:rPr>
                        <a:t>on emission</a:t>
                      </a:r>
                      <a:endParaRPr lang="en-AU" sz="1050" dirty="0">
                        <a:effectLst/>
                      </a:endParaRPr>
                    </a:p>
                  </a:txBody>
                  <a:tcPr marL="63500" marR="63500" marT="63500" marB="63500"/>
                </a:tc>
                <a:extLst>
                  <a:ext uri="{0D108BD9-81ED-4DB2-BD59-A6C34878D82A}">
                    <a16:rowId xmlns:a16="http://schemas.microsoft.com/office/drawing/2014/main" val="721871659"/>
                  </a:ext>
                </a:extLst>
              </a:tr>
            </a:tbl>
          </a:graphicData>
        </a:graphic>
      </p:graphicFrame>
    </p:spTree>
    <p:extLst>
      <p:ext uri="{BB962C8B-B14F-4D97-AF65-F5344CB8AC3E}">
        <p14:creationId xmlns:p14="http://schemas.microsoft.com/office/powerpoint/2010/main" val="83289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TotalTime>
  <Words>490</Words>
  <Application>Microsoft Office PowerPoint</Application>
  <PresentationFormat>Widescreen</PresentationFormat>
  <Paragraphs>73</Paragraphs>
  <Slides>3</Slides>
  <Notes>3</Notes>
  <HiddenSlides>0</HiddenSlides>
  <MMClips>0</MMClips>
  <ScaleCrop>false</ScaleCrop>
  <HeadingPairs>
    <vt:vector size="10" baseType="variant">
      <vt:variant>
        <vt:lpstr>Fonts Used</vt:lpstr>
      </vt:variant>
      <vt:variant>
        <vt:i4>3</vt:i4>
      </vt:variant>
      <vt:variant>
        <vt:lpstr>Theme</vt:lpstr>
      </vt:variant>
      <vt:variant>
        <vt:i4>4</vt:i4>
      </vt:variant>
      <vt:variant>
        <vt:lpstr>Embedded OLE Servers</vt:lpstr>
      </vt:variant>
      <vt:variant>
        <vt:i4>1</vt:i4>
      </vt:variant>
      <vt:variant>
        <vt:lpstr>Slide Titles</vt:lpstr>
      </vt:variant>
      <vt:variant>
        <vt:i4>3</vt:i4>
      </vt:variant>
      <vt:variant>
        <vt:lpstr>Custom Shows</vt:lpstr>
      </vt:variant>
      <vt:variant>
        <vt:i4>1</vt:i4>
      </vt:variant>
    </vt:vector>
  </HeadingPairs>
  <TitlesOfParts>
    <vt:vector size="12" baseType="lpstr">
      <vt:lpstr>Arial</vt:lpstr>
      <vt:lpstr>Tahoma</vt:lpstr>
      <vt:lpstr>Trebuchet MS</vt:lpstr>
      <vt:lpstr>BCG Grid 16:9</vt:lpstr>
      <vt:lpstr>1_BCG Grid 16:9</vt:lpstr>
      <vt:lpstr>2_BCG Grid 16:9</vt:lpstr>
      <vt:lpstr>3_BCG Grid 16:9</vt:lpstr>
      <vt:lpstr>think-cell Slide</vt:lpstr>
      <vt:lpstr>Summary of Upstream / Downstream Emissions </vt:lpstr>
      <vt:lpstr>Competitor Analysis </vt:lpstr>
      <vt:lpstr>Key initiatives for Fast Cars to consider</vt:lpstr>
      <vt:lpstr>Format Guide Workshop</vt:lpstr>
    </vt:vector>
  </TitlesOfParts>
  <Manager/>
  <Company>The Boston Consulting Group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The Boston Consulting Group</dc:creator>
  <cp:keywords/>
  <dc:description/>
  <cp:lastModifiedBy>Madiha Nasim</cp:lastModifiedBy>
  <cp:revision>690</cp:revision>
  <cp:lastPrinted>1999-12-31T18:30:00Z</cp:lastPrinted>
  <dcterms:created xsi:type="dcterms:W3CDTF">2021-08-26T07:32:41Z</dcterms:created>
  <dcterms:modified xsi:type="dcterms:W3CDTF">2024-07-02T09:36:30Z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2021-08-30T10:02:46Z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62ba9f71-cee2-47f7-93eb-53d0f7779567</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y fmtid="{D5CDD505-2E9C-101B-9397-08002B2CF9AE}" pid="15" name="TitusGUID">
    <vt:lpwstr>a32a3612-7600-4535-98be-b9123c4ace78</vt:lpwstr>
  </property>
  <property fmtid="{D5CDD505-2E9C-101B-9397-08002B2CF9AE}" pid="16" name="Classification">
    <vt:lpwstr>Internal</vt:lpwstr>
  </property>
</Properties>
</file>